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sv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38431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992238" y="2194617"/>
            <a:ext cx="9445523" cy="182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5-Stage Pipelined RISC-V Processor on DE1-SoC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315568"/>
            <a:ext cx="9445523" cy="126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Design, Implementation, and Hardware Verification of a 32-bit RV32I Core on Cyclone V FPGA.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559896"/>
            <a:ext cx="9445523" cy="1007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Presented by: Afnan Khan</a:t>
            </a:r>
          </a:p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                      Hira Zahid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4509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591"/>
          </a:xfrm>
          <a:custGeom>
            <a:avLst/>
            <a:gdLst/>
            <a:ahLst/>
            <a:cxnLst/>
            <a:rect l="l" t="t" r="r" b="b"/>
            <a:pathLst>
              <a:path w="6858000" h="10287591">
                <a:moveTo>
                  <a:pt x="0" y="0"/>
                </a:moveTo>
                <a:lnTo>
                  <a:pt x="6858000" y="0"/>
                </a:lnTo>
                <a:lnTo>
                  <a:pt x="6858000" y="10287591"/>
                </a:lnTo>
                <a:lnTo>
                  <a:pt x="0" y="10287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" r="-2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830466" y="595312"/>
            <a:ext cx="8008734" cy="692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Conclusion &amp; Future 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0466" y="1635471"/>
            <a:ext cx="9769078" cy="97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4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5-stage RISC-V processor successfully demonstrates the power of pipelined architecture on modern FPGA hardware.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25703" y="2770880"/>
            <a:ext cx="958606" cy="1433065"/>
            <a:chOff x="0" y="0"/>
            <a:chExt cx="1278141" cy="191075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265428" cy="1898142"/>
            </a:xfrm>
            <a:custGeom>
              <a:avLst/>
              <a:gdLst/>
              <a:ahLst/>
              <a:cxnLst/>
              <a:rect l="l" t="t" r="r" b="b"/>
              <a:pathLst>
                <a:path w="1265428" h="1898142">
                  <a:moveTo>
                    <a:pt x="0" y="634873"/>
                  </a:moveTo>
                  <a:cubicBezTo>
                    <a:pt x="0" y="284226"/>
                    <a:pt x="283337" y="0"/>
                    <a:pt x="632714" y="0"/>
                  </a:cubicBezTo>
                  <a:cubicBezTo>
                    <a:pt x="982091" y="0"/>
                    <a:pt x="1265428" y="284226"/>
                    <a:pt x="1265428" y="634873"/>
                  </a:cubicBezTo>
                  <a:lnTo>
                    <a:pt x="1265428" y="1263269"/>
                  </a:lnTo>
                  <a:cubicBezTo>
                    <a:pt x="1265428" y="1613916"/>
                    <a:pt x="982091" y="1898142"/>
                    <a:pt x="632714" y="1898142"/>
                  </a:cubicBezTo>
                  <a:cubicBezTo>
                    <a:pt x="283337" y="1898142"/>
                    <a:pt x="0" y="1613789"/>
                    <a:pt x="0" y="1263269"/>
                  </a:cubicBezTo>
                  <a:close/>
                </a:path>
              </a:pathLst>
            </a:custGeom>
            <a:solidFill>
              <a:srgbClr val="E9E6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278128" cy="1910842"/>
            </a:xfrm>
            <a:custGeom>
              <a:avLst/>
              <a:gdLst/>
              <a:ahLst/>
              <a:cxnLst/>
              <a:rect l="l" t="t" r="r" b="b"/>
              <a:pathLst>
                <a:path w="1278128" h="1910842">
                  <a:moveTo>
                    <a:pt x="0" y="641223"/>
                  </a:moveTo>
                  <a:cubicBezTo>
                    <a:pt x="0" y="287020"/>
                    <a:pt x="286131" y="0"/>
                    <a:pt x="639064" y="0"/>
                  </a:cubicBezTo>
                  <a:cubicBezTo>
                    <a:pt x="640969" y="0"/>
                    <a:pt x="642874" y="889"/>
                    <a:pt x="644017" y="2413"/>
                  </a:cubicBezTo>
                  <a:lnTo>
                    <a:pt x="639064" y="6350"/>
                  </a:lnTo>
                  <a:lnTo>
                    <a:pt x="639064" y="0"/>
                  </a:lnTo>
                  <a:lnTo>
                    <a:pt x="639064" y="6350"/>
                  </a:lnTo>
                  <a:lnTo>
                    <a:pt x="639064" y="0"/>
                  </a:lnTo>
                  <a:cubicBezTo>
                    <a:pt x="991997" y="0"/>
                    <a:pt x="1278128" y="287020"/>
                    <a:pt x="1278128" y="641223"/>
                  </a:cubicBezTo>
                  <a:lnTo>
                    <a:pt x="1278128" y="1269619"/>
                  </a:lnTo>
                  <a:lnTo>
                    <a:pt x="1271778" y="1269619"/>
                  </a:lnTo>
                  <a:lnTo>
                    <a:pt x="1278128" y="1269619"/>
                  </a:lnTo>
                  <a:cubicBezTo>
                    <a:pt x="1278128" y="1623695"/>
                    <a:pt x="991997" y="1910842"/>
                    <a:pt x="639064" y="1910842"/>
                  </a:cubicBezTo>
                  <a:lnTo>
                    <a:pt x="639064" y="1904492"/>
                  </a:lnTo>
                  <a:lnTo>
                    <a:pt x="639064" y="1910842"/>
                  </a:lnTo>
                  <a:cubicBezTo>
                    <a:pt x="286131" y="1910715"/>
                    <a:pt x="0" y="1623695"/>
                    <a:pt x="0" y="1269619"/>
                  </a:cubicBezTo>
                  <a:lnTo>
                    <a:pt x="0" y="641223"/>
                  </a:lnTo>
                  <a:lnTo>
                    <a:pt x="6350" y="641223"/>
                  </a:lnTo>
                  <a:lnTo>
                    <a:pt x="0" y="641223"/>
                  </a:lnTo>
                  <a:moveTo>
                    <a:pt x="12700" y="641223"/>
                  </a:moveTo>
                  <a:lnTo>
                    <a:pt x="12700" y="1269619"/>
                  </a:lnTo>
                  <a:lnTo>
                    <a:pt x="6350" y="1269619"/>
                  </a:lnTo>
                  <a:lnTo>
                    <a:pt x="12700" y="1269619"/>
                  </a:lnTo>
                  <a:cubicBezTo>
                    <a:pt x="12700" y="1616710"/>
                    <a:pt x="293116" y="1898142"/>
                    <a:pt x="639064" y="1898142"/>
                  </a:cubicBezTo>
                  <a:cubicBezTo>
                    <a:pt x="985012" y="1898142"/>
                    <a:pt x="1265428" y="1616710"/>
                    <a:pt x="1265428" y="1269619"/>
                  </a:cubicBezTo>
                  <a:lnTo>
                    <a:pt x="1265428" y="641223"/>
                  </a:lnTo>
                  <a:lnTo>
                    <a:pt x="1271778" y="641223"/>
                  </a:lnTo>
                  <a:lnTo>
                    <a:pt x="1265428" y="641223"/>
                  </a:lnTo>
                  <a:cubicBezTo>
                    <a:pt x="1265428" y="294005"/>
                    <a:pt x="985012" y="12700"/>
                    <a:pt x="639064" y="12700"/>
                  </a:cubicBezTo>
                  <a:cubicBezTo>
                    <a:pt x="637159" y="12700"/>
                    <a:pt x="635254" y="11811"/>
                    <a:pt x="634111" y="10287"/>
                  </a:cubicBezTo>
                  <a:lnTo>
                    <a:pt x="639064" y="6350"/>
                  </a:lnTo>
                  <a:lnTo>
                    <a:pt x="639064" y="12700"/>
                  </a:lnTo>
                  <a:cubicBezTo>
                    <a:pt x="293116" y="12700"/>
                    <a:pt x="12700" y="294005"/>
                    <a:pt x="12700" y="641223"/>
                  </a:cubicBezTo>
                  <a:close/>
                </a:path>
              </a:pathLst>
            </a:custGeom>
            <a:solidFill>
              <a:srgbClr val="BDB8D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1127074" y="3309490"/>
            <a:ext cx="355844" cy="355844"/>
          </a:xfrm>
          <a:custGeom>
            <a:avLst/>
            <a:gdLst/>
            <a:ahLst/>
            <a:cxnLst/>
            <a:rect l="l" t="t" r="r" b="b"/>
            <a:pathLst>
              <a:path w="355844" h="355844">
                <a:moveTo>
                  <a:pt x="0" y="0"/>
                </a:moveTo>
                <a:lnTo>
                  <a:pt x="355845" y="0"/>
                </a:lnTo>
                <a:lnTo>
                  <a:pt x="355845" y="355844"/>
                </a:lnTo>
                <a:lnTo>
                  <a:pt x="0" y="355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6579" b="-6579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3" name="TextBox 13"/>
          <p:cNvSpPr txBox="1"/>
          <p:nvPr/>
        </p:nvSpPr>
        <p:spPr>
          <a:xfrm>
            <a:off x="2016766" y="2984297"/>
            <a:ext cx="2965847" cy="39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Successful Synthesis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25703" y="4431659"/>
            <a:ext cx="958606" cy="1433065"/>
            <a:chOff x="0" y="0"/>
            <a:chExt cx="1278141" cy="1910753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1265428" cy="1898142"/>
            </a:xfrm>
            <a:custGeom>
              <a:avLst/>
              <a:gdLst/>
              <a:ahLst/>
              <a:cxnLst/>
              <a:rect l="l" t="t" r="r" b="b"/>
              <a:pathLst>
                <a:path w="1265428" h="1898142">
                  <a:moveTo>
                    <a:pt x="0" y="634873"/>
                  </a:moveTo>
                  <a:cubicBezTo>
                    <a:pt x="0" y="284226"/>
                    <a:pt x="283337" y="0"/>
                    <a:pt x="632714" y="0"/>
                  </a:cubicBezTo>
                  <a:cubicBezTo>
                    <a:pt x="982091" y="0"/>
                    <a:pt x="1265428" y="284226"/>
                    <a:pt x="1265428" y="634873"/>
                  </a:cubicBezTo>
                  <a:lnTo>
                    <a:pt x="1265428" y="1263269"/>
                  </a:lnTo>
                  <a:cubicBezTo>
                    <a:pt x="1265428" y="1613916"/>
                    <a:pt x="982091" y="1898142"/>
                    <a:pt x="632714" y="1898142"/>
                  </a:cubicBezTo>
                  <a:cubicBezTo>
                    <a:pt x="283337" y="1898142"/>
                    <a:pt x="0" y="1613789"/>
                    <a:pt x="0" y="1263269"/>
                  </a:cubicBezTo>
                  <a:close/>
                </a:path>
              </a:pathLst>
            </a:custGeom>
            <a:solidFill>
              <a:srgbClr val="E9E6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278128" cy="1910842"/>
            </a:xfrm>
            <a:custGeom>
              <a:avLst/>
              <a:gdLst/>
              <a:ahLst/>
              <a:cxnLst/>
              <a:rect l="l" t="t" r="r" b="b"/>
              <a:pathLst>
                <a:path w="1278128" h="1910842">
                  <a:moveTo>
                    <a:pt x="0" y="641223"/>
                  </a:moveTo>
                  <a:cubicBezTo>
                    <a:pt x="0" y="287020"/>
                    <a:pt x="286131" y="0"/>
                    <a:pt x="639064" y="0"/>
                  </a:cubicBezTo>
                  <a:cubicBezTo>
                    <a:pt x="640969" y="0"/>
                    <a:pt x="642874" y="889"/>
                    <a:pt x="644017" y="2413"/>
                  </a:cubicBezTo>
                  <a:lnTo>
                    <a:pt x="639064" y="6350"/>
                  </a:lnTo>
                  <a:lnTo>
                    <a:pt x="639064" y="0"/>
                  </a:lnTo>
                  <a:lnTo>
                    <a:pt x="639064" y="6350"/>
                  </a:lnTo>
                  <a:lnTo>
                    <a:pt x="639064" y="0"/>
                  </a:lnTo>
                  <a:cubicBezTo>
                    <a:pt x="991997" y="0"/>
                    <a:pt x="1278128" y="287020"/>
                    <a:pt x="1278128" y="641223"/>
                  </a:cubicBezTo>
                  <a:lnTo>
                    <a:pt x="1278128" y="1269619"/>
                  </a:lnTo>
                  <a:lnTo>
                    <a:pt x="1271778" y="1269619"/>
                  </a:lnTo>
                  <a:lnTo>
                    <a:pt x="1278128" y="1269619"/>
                  </a:lnTo>
                  <a:cubicBezTo>
                    <a:pt x="1278128" y="1623695"/>
                    <a:pt x="991997" y="1910842"/>
                    <a:pt x="639064" y="1910842"/>
                  </a:cubicBezTo>
                  <a:lnTo>
                    <a:pt x="639064" y="1904492"/>
                  </a:lnTo>
                  <a:lnTo>
                    <a:pt x="639064" y="1910842"/>
                  </a:lnTo>
                  <a:cubicBezTo>
                    <a:pt x="286131" y="1910715"/>
                    <a:pt x="0" y="1623695"/>
                    <a:pt x="0" y="1269619"/>
                  </a:cubicBezTo>
                  <a:lnTo>
                    <a:pt x="0" y="641223"/>
                  </a:lnTo>
                  <a:lnTo>
                    <a:pt x="6350" y="641223"/>
                  </a:lnTo>
                  <a:lnTo>
                    <a:pt x="0" y="641223"/>
                  </a:lnTo>
                  <a:moveTo>
                    <a:pt x="12700" y="641223"/>
                  </a:moveTo>
                  <a:lnTo>
                    <a:pt x="12700" y="1269619"/>
                  </a:lnTo>
                  <a:lnTo>
                    <a:pt x="6350" y="1269619"/>
                  </a:lnTo>
                  <a:lnTo>
                    <a:pt x="12700" y="1269619"/>
                  </a:lnTo>
                  <a:cubicBezTo>
                    <a:pt x="12700" y="1616710"/>
                    <a:pt x="293116" y="1898142"/>
                    <a:pt x="639064" y="1898142"/>
                  </a:cubicBezTo>
                  <a:cubicBezTo>
                    <a:pt x="985012" y="1898142"/>
                    <a:pt x="1265428" y="1616710"/>
                    <a:pt x="1265428" y="1269619"/>
                  </a:cubicBezTo>
                  <a:lnTo>
                    <a:pt x="1265428" y="641223"/>
                  </a:lnTo>
                  <a:lnTo>
                    <a:pt x="1271778" y="641223"/>
                  </a:lnTo>
                  <a:lnTo>
                    <a:pt x="1265428" y="641223"/>
                  </a:lnTo>
                  <a:cubicBezTo>
                    <a:pt x="1265428" y="294005"/>
                    <a:pt x="985012" y="12700"/>
                    <a:pt x="639064" y="12700"/>
                  </a:cubicBezTo>
                  <a:cubicBezTo>
                    <a:pt x="637159" y="12700"/>
                    <a:pt x="635254" y="11811"/>
                    <a:pt x="634111" y="10287"/>
                  </a:cubicBezTo>
                  <a:lnTo>
                    <a:pt x="639064" y="6350"/>
                  </a:lnTo>
                  <a:lnTo>
                    <a:pt x="639064" y="12700"/>
                  </a:lnTo>
                  <a:cubicBezTo>
                    <a:pt x="293116" y="12700"/>
                    <a:pt x="12700" y="294005"/>
                    <a:pt x="12700" y="641223"/>
                  </a:cubicBezTo>
                  <a:close/>
                </a:path>
              </a:pathLst>
            </a:custGeom>
            <a:solidFill>
              <a:srgbClr val="BDB8D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127074" y="4970259"/>
            <a:ext cx="355844" cy="355844"/>
          </a:xfrm>
          <a:custGeom>
            <a:avLst/>
            <a:gdLst/>
            <a:ahLst/>
            <a:cxnLst/>
            <a:rect l="l" t="t" r="r" b="b"/>
            <a:pathLst>
              <a:path w="355844" h="355844">
                <a:moveTo>
                  <a:pt x="0" y="0"/>
                </a:moveTo>
                <a:lnTo>
                  <a:pt x="355845" y="0"/>
                </a:lnTo>
                <a:lnTo>
                  <a:pt x="355845" y="355845"/>
                </a:lnTo>
                <a:lnTo>
                  <a:pt x="0" y="3558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5790" b="-15790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8" name="TextBox 18"/>
          <p:cNvSpPr txBox="1"/>
          <p:nvPr/>
        </p:nvSpPr>
        <p:spPr>
          <a:xfrm>
            <a:off x="2016766" y="4645076"/>
            <a:ext cx="3339408" cy="39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Next Step: RAM Support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25703" y="6092428"/>
            <a:ext cx="958606" cy="1433065"/>
            <a:chOff x="0" y="0"/>
            <a:chExt cx="1278141" cy="191075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265428" cy="1898142"/>
            </a:xfrm>
            <a:custGeom>
              <a:avLst/>
              <a:gdLst/>
              <a:ahLst/>
              <a:cxnLst/>
              <a:rect l="l" t="t" r="r" b="b"/>
              <a:pathLst>
                <a:path w="1265428" h="1898142">
                  <a:moveTo>
                    <a:pt x="0" y="634873"/>
                  </a:moveTo>
                  <a:cubicBezTo>
                    <a:pt x="0" y="284226"/>
                    <a:pt x="283337" y="0"/>
                    <a:pt x="632714" y="0"/>
                  </a:cubicBezTo>
                  <a:cubicBezTo>
                    <a:pt x="982091" y="0"/>
                    <a:pt x="1265428" y="284226"/>
                    <a:pt x="1265428" y="634873"/>
                  </a:cubicBezTo>
                  <a:lnTo>
                    <a:pt x="1265428" y="1263269"/>
                  </a:lnTo>
                  <a:cubicBezTo>
                    <a:pt x="1265428" y="1613916"/>
                    <a:pt x="982091" y="1898142"/>
                    <a:pt x="632714" y="1898142"/>
                  </a:cubicBezTo>
                  <a:cubicBezTo>
                    <a:pt x="283337" y="1898142"/>
                    <a:pt x="0" y="1613789"/>
                    <a:pt x="0" y="1263269"/>
                  </a:cubicBezTo>
                  <a:close/>
                </a:path>
              </a:pathLst>
            </a:custGeom>
            <a:solidFill>
              <a:srgbClr val="E9E6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278128" cy="1910842"/>
            </a:xfrm>
            <a:custGeom>
              <a:avLst/>
              <a:gdLst/>
              <a:ahLst/>
              <a:cxnLst/>
              <a:rect l="l" t="t" r="r" b="b"/>
              <a:pathLst>
                <a:path w="1278128" h="1910842">
                  <a:moveTo>
                    <a:pt x="0" y="641223"/>
                  </a:moveTo>
                  <a:cubicBezTo>
                    <a:pt x="0" y="287020"/>
                    <a:pt x="286131" y="0"/>
                    <a:pt x="639064" y="0"/>
                  </a:cubicBezTo>
                  <a:cubicBezTo>
                    <a:pt x="640969" y="0"/>
                    <a:pt x="642874" y="889"/>
                    <a:pt x="644017" y="2413"/>
                  </a:cubicBezTo>
                  <a:lnTo>
                    <a:pt x="639064" y="6350"/>
                  </a:lnTo>
                  <a:lnTo>
                    <a:pt x="639064" y="0"/>
                  </a:lnTo>
                  <a:lnTo>
                    <a:pt x="639064" y="6350"/>
                  </a:lnTo>
                  <a:lnTo>
                    <a:pt x="639064" y="0"/>
                  </a:lnTo>
                  <a:cubicBezTo>
                    <a:pt x="991997" y="0"/>
                    <a:pt x="1278128" y="287020"/>
                    <a:pt x="1278128" y="641223"/>
                  </a:cubicBezTo>
                  <a:lnTo>
                    <a:pt x="1278128" y="1269619"/>
                  </a:lnTo>
                  <a:lnTo>
                    <a:pt x="1271778" y="1269619"/>
                  </a:lnTo>
                  <a:lnTo>
                    <a:pt x="1278128" y="1269619"/>
                  </a:lnTo>
                  <a:cubicBezTo>
                    <a:pt x="1278128" y="1623695"/>
                    <a:pt x="991997" y="1910842"/>
                    <a:pt x="639064" y="1910842"/>
                  </a:cubicBezTo>
                  <a:lnTo>
                    <a:pt x="639064" y="1904492"/>
                  </a:lnTo>
                  <a:lnTo>
                    <a:pt x="639064" y="1910842"/>
                  </a:lnTo>
                  <a:cubicBezTo>
                    <a:pt x="286131" y="1910715"/>
                    <a:pt x="0" y="1623695"/>
                    <a:pt x="0" y="1269619"/>
                  </a:cubicBezTo>
                  <a:lnTo>
                    <a:pt x="0" y="641223"/>
                  </a:lnTo>
                  <a:lnTo>
                    <a:pt x="6350" y="641223"/>
                  </a:lnTo>
                  <a:lnTo>
                    <a:pt x="0" y="641223"/>
                  </a:lnTo>
                  <a:moveTo>
                    <a:pt x="12700" y="641223"/>
                  </a:moveTo>
                  <a:lnTo>
                    <a:pt x="12700" y="1269619"/>
                  </a:lnTo>
                  <a:lnTo>
                    <a:pt x="6350" y="1269619"/>
                  </a:lnTo>
                  <a:lnTo>
                    <a:pt x="12700" y="1269619"/>
                  </a:lnTo>
                  <a:cubicBezTo>
                    <a:pt x="12700" y="1616710"/>
                    <a:pt x="293116" y="1898142"/>
                    <a:pt x="639064" y="1898142"/>
                  </a:cubicBezTo>
                  <a:cubicBezTo>
                    <a:pt x="985012" y="1898142"/>
                    <a:pt x="1265428" y="1616710"/>
                    <a:pt x="1265428" y="1269619"/>
                  </a:cubicBezTo>
                  <a:lnTo>
                    <a:pt x="1265428" y="641223"/>
                  </a:lnTo>
                  <a:lnTo>
                    <a:pt x="1271778" y="641223"/>
                  </a:lnTo>
                  <a:lnTo>
                    <a:pt x="1265428" y="641223"/>
                  </a:lnTo>
                  <a:cubicBezTo>
                    <a:pt x="1265428" y="294005"/>
                    <a:pt x="985012" y="12700"/>
                    <a:pt x="639064" y="12700"/>
                  </a:cubicBezTo>
                  <a:cubicBezTo>
                    <a:pt x="637159" y="12700"/>
                    <a:pt x="635254" y="11811"/>
                    <a:pt x="634111" y="10287"/>
                  </a:cubicBezTo>
                  <a:lnTo>
                    <a:pt x="639064" y="6350"/>
                  </a:lnTo>
                  <a:lnTo>
                    <a:pt x="639064" y="12700"/>
                  </a:lnTo>
                  <a:cubicBezTo>
                    <a:pt x="293116" y="12700"/>
                    <a:pt x="12700" y="294005"/>
                    <a:pt x="12700" y="641223"/>
                  </a:cubicBezTo>
                  <a:close/>
                </a:path>
              </a:pathLst>
            </a:custGeom>
            <a:solidFill>
              <a:srgbClr val="BDB8D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1127074" y="6631038"/>
            <a:ext cx="355844" cy="355844"/>
          </a:xfrm>
          <a:custGeom>
            <a:avLst/>
            <a:gdLst/>
            <a:ahLst/>
            <a:cxnLst/>
            <a:rect l="l" t="t" r="r" b="b"/>
            <a:pathLst>
              <a:path w="355844" h="355844">
                <a:moveTo>
                  <a:pt x="0" y="0"/>
                </a:moveTo>
                <a:lnTo>
                  <a:pt x="355845" y="0"/>
                </a:lnTo>
                <a:lnTo>
                  <a:pt x="355845" y="355845"/>
                </a:lnTo>
                <a:lnTo>
                  <a:pt x="0" y="3558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5790" b="-15790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3" name="TextBox 23"/>
          <p:cNvSpPr txBox="1"/>
          <p:nvPr/>
        </p:nvSpPr>
        <p:spPr>
          <a:xfrm>
            <a:off x="2016766" y="6305845"/>
            <a:ext cx="3981898" cy="39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Next Step: Branch Prediction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0466" y="7819434"/>
            <a:ext cx="8185995" cy="108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6437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Live Hardware Demo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0466" y="9141323"/>
            <a:ext cx="9769078" cy="45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3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Thank you for your attention.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45882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657" y="684314"/>
            <a:ext cx="8109499" cy="86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125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Project Objectives &amp; Scope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657" y="2171700"/>
            <a:ext cx="2617684" cy="429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862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The 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657" y="2754954"/>
            <a:ext cx="9621736" cy="92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7"/>
              </a:lnSpc>
            </a:pPr>
            <a:r>
              <a:rPr lang="en-US" sz="22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To architect a fully functional 32-bit RISC-V CPU from the ground up using SystemVerilog, targeting the Terasic DE1-SoC hardware platform.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99370" y="3983831"/>
            <a:ext cx="4708922" cy="2529630"/>
            <a:chOff x="0" y="0"/>
            <a:chExt cx="6278562" cy="3372841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6240526" cy="3334766"/>
            </a:xfrm>
            <a:custGeom>
              <a:avLst/>
              <a:gdLst/>
              <a:ahLst/>
              <a:cxnLst/>
              <a:rect l="l" t="t" r="r" b="b"/>
              <a:pathLst>
                <a:path w="6240526" h="3334766">
                  <a:moveTo>
                    <a:pt x="0" y="182880"/>
                  </a:moveTo>
                  <a:cubicBezTo>
                    <a:pt x="0" y="81915"/>
                    <a:pt x="82296" y="0"/>
                    <a:pt x="183896" y="0"/>
                  </a:cubicBezTo>
                  <a:lnTo>
                    <a:pt x="6056630" y="0"/>
                  </a:lnTo>
                  <a:cubicBezTo>
                    <a:pt x="6158103" y="0"/>
                    <a:pt x="6240526" y="81915"/>
                    <a:pt x="6240526" y="182880"/>
                  </a:cubicBezTo>
                  <a:lnTo>
                    <a:pt x="6240526" y="3151886"/>
                  </a:lnTo>
                  <a:cubicBezTo>
                    <a:pt x="6240526" y="3252851"/>
                    <a:pt x="6158230" y="3334766"/>
                    <a:pt x="6056630" y="3334766"/>
                  </a:cubicBezTo>
                  <a:lnTo>
                    <a:pt x="183896" y="3334766"/>
                  </a:lnTo>
                  <a:cubicBezTo>
                    <a:pt x="82423" y="3334766"/>
                    <a:pt x="0" y="3252851"/>
                    <a:pt x="0" y="3151886"/>
                  </a:cubicBez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278626" cy="3372866"/>
            </a:xfrm>
            <a:custGeom>
              <a:avLst/>
              <a:gdLst/>
              <a:ahLst/>
              <a:cxnLst/>
              <a:rect l="l" t="t" r="r" b="b"/>
              <a:pathLst>
                <a:path w="6278626" h="3372866">
                  <a:moveTo>
                    <a:pt x="0" y="201930"/>
                  </a:moveTo>
                  <a:cubicBezTo>
                    <a:pt x="0" y="90297"/>
                    <a:pt x="90932" y="0"/>
                    <a:pt x="202946" y="0"/>
                  </a:cubicBezTo>
                  <a:lnTo>
                    <a:pt x="6075680" y="0"/>
                  </a:lnTo>
                  <a:lnTo>
                    <a:pt x="6075680" y="19050"/>
                  </a:lnTo>
                  <a:lnTo>
                    <a:pt x="6075680" y="0"/>
                  </a:lnTo>
                  <a:cubicBezTo>
                    <a:pt x="6187694" y="0"/>
                    <a:pt x="6278626" y="90297"/>
                    <a:pt x="6278626" y="201930"/>
                  </a:cubicBezTo>
                  <a:lnTo>
                    <a:pt x="6259576" y="201930"/>
                  </a:lnTo>
                  <a:lnTo>
                    <a:pt x="6278626" y="201930"/>
                  </a:lnTo>
                  <a:lnTo>
                    <a:pt x="6278626" y="3170936"/>
                  </a:lnTo>
                  <a:lnTo>
                    <a:pt x="6259576" y="3170936"/>
                  </a:lnTo>
                  <a:lnTo>
                    <a:pt x="6278626" y="3170936"/>
                  </a:lnTo>
                  <a:cubicBezTo>
                    <a:pt x="6278626" y="3282569"/>
                    <a:pt x="6187694" y="3372866"/>
                    <a:pt x="6075680" y="3372866"/>
                  </a:cubicBezTo>
                  <a:lnTo>
                    <a:pt x="6075680" y="3353816"/>
                  </a:lnTo>
                  <a:lnTo>
                    <a:pt x="6075680" y="3372866"/>
                  </a:lnTo>
                  <a:lnTo>
                    <a:pt x="202946" y="3372866"/>
                  </a:lnTo>
                  <a:lnTo>
                    <a:pt x="202946" y="3353816"/>
                  </a:lnTo>
                  <a:lnTo>
                    <a:pt x="202946" y="3372866"/>
                  </a:lnTo>
                  <a:cubicBezTo>
                    <a:pt x="90932" y="3372866"/>
                    <a:pt x="0" y="3282569"/>
                    <a:pt x="0" y="317093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170936"/>
                  </a:lnTo>
                  <a:lnTo>
                    <a:pt x="19050" y="3170936"/>
                  </a:lnTo>
                  <a:lnTo>
                    <a:pt x="38100" y="3170936"/>
                  </a:lnTo>
                  <a:cubicBezTo>
                    <a:pt x="38100" y="3261360"/>
                    <a:pt x="111760" y="3334766"/>
                    <a:pt x="202946" y="3334766"/>
                  </a:cubicBezTo>
                  <a:lnTo>
                    <a:pt x="6075680" y="3334766"/>
                  </a:lnTo>
                  <a:cubicBezTo>
                    <a:pt x="6166739" y="3334766"/>
                    <a:pt x="6240526" y="3261360"/>
                    <a:pt x="6240526" y="3170936"/>
                  </a:cubicBezTo>
                  <a:lnTo>
                    <a:pt x="6240526" y="201930"/>
                  </a:lnTo>
                  <a:cubicBezTo>
                    <a:pt x="6240526" y="111506"/>
                    <a:pt x="6166866" y="38100"/>
                    <a:pt x="6075680" y="38100"/>
                  </a:cubicBezTo>
                  <a:lnTo>
                    <a:pt x="202946" y="38100"/>
                  </a:lnTo>
                  <a:lnTo>
                    <a:pt x="202946" y="19050"/>
                  </a:lnTo>
                  <a:lnTo>
                    <a:pt x="202946" y="38100"/>
                  </a:lnTo>
                  <a:cubicBezTo>
                    <a:pt x="111760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BDB8D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5082" y="3998119"/>
            <a:ext cx="114300" cy="2501055"/>
            <a:chOff x="0" y="0"/>
            <a:chExt cx="152400" cy="33347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400" cy="3334766"/>
            </a:xfrm>
            <a:custGeom>
              <a:avLst/>
              <a:gdLst/>
              <a:ahLst/>
              <a:cxnLst/>
              <a:rect l="l" t="t" r="r" b="b"/>
              <a:pathLst>
                <a:path w="152400" h="333476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258566"/>
                  </a:lnTo>
                  <a:cubicBezTo>
                    <a:pt x="152400" y="3300603"/>
                    <a:pt x="118237" y="3334766"/>
                    <a:pt x="76200" y="3334766"/>
                  </a:cubicBezTo>
                  <a:cubicBezTo>
                    <a:pt x="34163" y="3334766"/>
                    <a:pt x="0" y="3300603"/>
                    <a:pt x="0" y="3258566"/>
                  </a:cubicBezTo>
                  <a:close/>
                </a:path>
              </a:pathLst>
            </a:custGeom>
            <a:solidFill>
              <a:srgbClr val="5E4C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88999" y="4249636"/>
            <a:ext cx="2242342" cy="407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62" b="1" dirty="0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Architecture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999" y="4851949"/>
            <a:ext cx="4015378" cy="88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RISC-V RV32I Base Integer Instruction Set implementation.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840759" y="3983831"/>
            <a:ext cx="4708922" cy="2529630"/>
            <a:chOff x="0" y="0"/>
            <a:chExt cx="6278562" cy="3372841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6240526" cy="3334766"/>
            </a:xfrm>
            <a:custGeom>
              <a:avLst/>
              <a:gdLst/>
              <a:ahLst/>
              <a:cxnLst/>
              <a:rect l="l" t="t" r="r" b="b"/>
              <a:pathLst>
                <a:path w="6240526" h="3334766">
                  <a:moveTo>
                    <a:pt x="0" y="182880"/>
                  </a:moveTo>
                  <a:cubicBezTo>
                    <a:pt x="0" y="81915"/>
                    <a:pt x="82296" y="0"/>
                    <a:pt x="183896" y="0"/>
                  </a:cubicBezTo>
                  <a:lnTo>
                    <a:pt x="6056630" y="0"/>
                  </a:lnTo>
                  <a:cubicBezTo>
                    <a:pt x="6158103" y="0"/>
                    <a:pt x="6240526" y="81915"/>
                    <a:pt x="6240526" y="182880"/>
                  </a:cubicBezTo>
                  <a:lnTo>
                    <a:pt x="6240526" y="3151886"/>
                  </a:lnTo>
                  <a:cubicBezTo>
                    <a:pt x="6240526" y="3252851"/>
                    <a:pt x="6158230" y="3334766"/>
                    <a:pt x="6056630" y="3334766"/>
                  </a:cubicBezTo>
                  <a:lnTo>
                    <a:pt x="183896" y="3334766"/>
                  </a:lnTo>
                  <a:cubicBezTo>
                    <a:pt x="82423" y="3334766"/>
                    <a:pt x="0" y="3252851"/>
                    <a:pt x="0" y="3151886"/>
                  </a:cubicBez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278626" cy="3372866"/>
            </a:xfrm>
            <a:custGeom>
              <a:avLst/>
              <a:gdLst/>
              <a:ahLst/>
              <a:cxnLst/>
              <a:rect l="l" t="t" r="r" b="b"/>
              <a:pathLst>
                <a:path w="6278626" h="3372866">
                  <a:moveTo>
                    <a:pt x="0" y="201930"/>
                  </a:moveTo>
                  <a:cubicBezTo>
                    <a:pt x="0" y="90297"/>
                    <a:pt x="90932" y="0"/>
                    <a:pt x="202946" y="0"/>
                  </a:cubicBezTo>
                  <a:lnTo>
                    <a:pt x="6075680" y="0"/>
                  </a:lnTo>
                  <a:lnTo>
                    <a:pt x="6075680" y="19050"/>
                  </a:lnTo>
                  <a:lnTo>
                    <a:pt x="6075680" y="0"/>
                  </a:lnTo>
                  <a:cubicBezTo>
                    <a:pt x="6187694" y="0"/>
                    <a:pt x="6278626" y="90297"/>
                    <a:pt x="6278626" y="201930"/>
                  </a:cubicBezTo>
                  <a:lnTo>
                    <a:pt x="6259576" y="201930"/>
                  </a:lnTo>
                  <a:lnTo>
                    <a:pt x="6278626" y="201930"/>
                  </a:lnTo>
                  <a:lnTo>
                    <a:pt x="6278626" y="3170936"/>
                  </a:lnTo>
                  <a:lnTo>
                    <a:pt x="6259576" y="3170936"/>
                  </a:lnTo>
                  <a:lnTo>
                    <a:pt x="6278626" y="3170936"/>
                  </a:lnTo>
                  <a:cubicBezTo>
                    <a:pt x="6278626" y="3282569"/>
                    <a:pt x="6187694" y="3372866"/>
                    <a:pt x="6075680" y="3372866"/>
                  </a:cubicBezTo>
                  <a:lnTo>
                    <a:pt x="6075680" y="3353816"/>
                  </a:lnTo>
                  <a:lnTo>
                    <a:pt x="6075680" y="3372866"/>
                  </a:lnTo>
                  <a:lnTo>
                    <a:pt x="202946" y="3372866"/>
                  </a:lnTo>
                  <a:lnTo>
                    <a:pt x="202946" y="3353816"/>
                  </a:lnTo>
                  <a:lnTo>
                    <a:pt x="202946" y="3372866"/>
                  </a:lnTo>
                  <a:cubicBezTo>
                    <a:pt x="90932" y="3372866"/>
                    <a:pt x="0" y="3282569"/>
                    <a:pt x="0" y="317093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170936"/>
                  </a:lnTo>
                  <a:lnTo>
                    <a:pt x="19050" y="3170936"/>
                  </a:lnTo>
                  <a:lnTo>
                    <a:pt x="38100" y="3170936"/>
                  </a:lnTo>
                  <a:cubicBezTo>
                    <a:pt x="38100" y="3261360"/>
                    <a:pt x="111760" y="3334766"/>
                    <a:pt x="202946" y="3334766"/>
                  </a:cubicBezTo>
                  <a:lnTo>
                    <a:pt x="6075680" y="3334766"/>
                  </a:lnTo>
                  <a:cubicBezTo>
                    <a:pt x="6166739" y="3334766"/>
                    <a:pt x="6240526" y="3261360"/>
                    <a:pt x="6240526" y="3170936"/>
                  </a:cubicBezTo>
                  <a:lnTo>
                    <a:pt x="6240526" y="201930"/>
                  </a:lnTo>
                  <a:cubicBezTo>
                    <a:pt x="6240526" y="111506"/>
                    <a:pt x="6166866" y="38100"/>
                    <a:pt x="6075680" y="38100"/>
                  </a:cubicBezTo>
                  <a:lnTo>
                    <a:pt x="202946" y="38100"/>
                  </a:lnTo>
                  <a:lnTo>
                    <a:pt x="202946" y="19050"/>
                  </a:lnTo>
                  <a:lnTo>
                    <a:pt x="202946" y="38100"/>
                  </a:lnTo>
                  <a:cubicBezTo>
                    <a:pt x="111760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BDB8D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826471" y="3998119"/>
            <a:ext cx="114300" cy="2501055"/>
            <a:chOff x="0" y="0"/>
            <a:chExt cx="152400" cy="33347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400" cy="3334766"/>
            </a:xfrm>
            <a:custGeom>
              <a:avLst/>
              <a:gdLst/>
              <a:ahLst/>
              <a:cxnLst/>
              <a:rect l="l" t="t" r="r" b="b"/>
              <a:pathLst>
                <a:path w="152400" h="333476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258566"/>
                  </a:lnTo>
                  <a:cubicBezTo>
                    <a:pt x="152400" y="3300603"/>
                    <a:pt x="118237" y="3334766"/>
                    <a:pt x="76200" y="3334766"/>
                  </a:cubicBezTo>
                  <a:cubicBezTo>
                    <a:pt x="34163" y="3334766"/>
                    <a:pt x="0" y="3300603"/>
                    <a:pt x="0" y="3258566"/>
                  </a:cubicBezTo>
                  <a:close/>
                </a:path>
              </a:pathLst>
            </a:custGeom>
            <a:solidFill>
              <a:srgbClr val="5E4C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30388" y="4249636"/>
            <a:ext cx="2124224" cy="45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6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Optimization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30388" y="4851949"/>
            <a:ext cx="4015378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5-Stage pipeline with advanced Hazard Detection and Data Forwarding.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99370" y="6745929"/>
            <a:ext cx="4708922" cy="2529630"/>
            <a:chOff x="0" y="0"/>
            <a:chExt cx="6278562" cy="3372841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6240526" cy="3334766"/>
            </a:xfrm>
            <a:custGeom>
              <a:avLst/>
              <a:gdLst/>
              <a:ahLst/>
              <a:cxnLst/>
              <a:rect l="l" t="t" r="r" b="b"/>
              <a:pathLst>
                <a:path w="6240526" h="3334766">
                  <a:moveTo>
                    <a:pt x="0" y="182880"/>
                  </a:moveTo>
                  <a:cubicBezTo>
                    <a:pt x="0" y="81915"/>
                    <a:pt x="82296" y="0"/>
                    <a:pt x="183896" y="0"/>
                  </a:cubicBezTo>
                  <a:lnTo>
                    <a:pt x="6056630" y="0"/>
                  </a:lnTo>
                  <a:cubicBezTo>
                    <a:pt x="6158103" y="0"/>
                    <a:pt x="6240526" y="81915"/>
                    <a:pt x="6240526" y="182880"/>
                  </a:cubicBezTo>
                  <a:lnTo>
                    <a:pt x="6240526" y="3151886"/>
                  </a:lnTo>
                  <a:cubicBezTo>
                    <a:pt x="6240526" y="3252851"/>
                    <a:pt x="6158230" y="3334766"/>
                    <a:pt x="6056630" y="3334766"/>
                  </a:cubicBezTo>
                  <a:lnTo>
                    <a:pt x="183896" y="3334766"/>
                  </a:lnTo>
                  <a:cubicBezTo>
                    <a:pt x="82423" y="3334766"/>
                    <a:pt x="0" y="3252851"/>
                    <a:pt x="0" y="3151886"/>
                  </a:cubicBez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6278626" cy="3372866"/>
            </a:xfrm>
            <a:custGeom>
              <a:avLst/>
              <a:gdLst/>
              <a:ahLst/>
              <a:cxnLst/>
              <a:rect l="l" t="t" r="r" b="b"/>
              <a:pathLst>
                <a:path w="6278626" h="3372866">
                  <a:moveTo>
                    <a:pt x="0" y="201930"/>
                  </a:moveTo>
                  <a:cubicBezTo>
                    <a:pt x="0" y="90297"/>
                    <a:pt x="90932" y="0"/>
                    <a:pt x="202946" y="0"/>
                  </a:cubicBezTo>
                  <a:lnTo>
                    <a:pt x="6075680" y="0"/>
                  </a:lnTo>
                  <a:lnTo>
                    <a:pt x="6075680" y="19050"/>
                  </a:lnTo>
                  <a:lnTo>
                    <a:pt x="6075680" y="0"/>
                  </a:lnTo>
                  <a:cubicBezTo>
                    <a:pt x="6187694" y="0"/>
                    <a:pt x="6278626" y="90297"/>
                    <a:pt x="6278626" y="201930"/>
                  </a:cubicBezTo>
                  <a:lnTo>
                    <a:pt x="6259576" y="201930"/>
                  </a:lnTo>
                  <a:lnTo>
                    <a:pt x="6278626" y="201930"/>
                  </a:lnTo>
                  <a:lnTo>
                    <a:pt x="6278626" y="3170936"/>
                  </a:lnTo>
                  <a:lnTo>
                    <a:pt x="6259576" y="3170936"/>
                  </a:lnTo>
                  <a:lnTo>
                    <a:pt x="6278626" y="3170936"/>
                  </a:lnTo>
                  <a:cubicBezTo>
                    <a:pt x="6278626" y="3282569"/>
                    <a:pt x="6187694" y="3372866"/>
                    <a:pt x="6075680" y="3372866"/>
                  </a:cubicBezTo>
                  <a:lnTo>
                    <a:pt x="6075680" y="3353816"/>
                  </a:lnTo>
                  <a:lnTo>
                    <a:pt x="6075680" y="3372866"/>
                  </a:lnTo>
                  <a:lnTo>
                    <a:pt x="202946" y="3372866"/>
                  </a:lnTo>
                  <a:lnTo>
                    <a:pt x="202946" y="3353816"/>
                  </a:lnTo>
                  <a:lnTo>
                    <a:pt x="202946" y="3372866"/>
                  </a:lnTo>
                  <a:cubicBezTo>
                    <a:pt x="90932" y="3372866"/>
                    <a:pt x="0" y="3282569"/>
                    <a:pt x="0" y="317093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170936"/>
                  </a:lnTo>
                  <a:lnTo>
                    <a:pt x="19050" y="3170936"/>
                  </a:lnTo>
                  <a:lnTo>
                    <a:pt x="38100" y="3170936"/>
                  </a:lnTo>
                  <a:cubicBezTo>
                    <a:pt x="38100" y="3261360"/>
                    <a:pt x="111760" y="3334766"/>
                    <a:pt x="202946" y="3334766"/>
                  </a:cubicBezTo>
                  <a:lnTo>
                    <a:pt x="6075680" y="3334766"/>
                  </a:lnTo>
                  <a:cubicBezTo>
                    <a:pt x="6166739" y="3334766"/>
                    <a:pt x="6240526" y="3261360"/>
                    <a:pt x="6240526" y="3170936"/>
                  </a:cubicBezTo>
                  <a:lnTo>
                    <a:pt x="6240526" y="201930"/>
                  </a:lnTo>
                  <a:cubicBezTo>
                    <a:pt x="6240526" y="111506"/>
                    <a:pt x="6166866" y="38100"/>
                    <a:pt x="6075680" y="38100"/>
                  </a:cubicBezTo>
                  <a:lnTo>
                    <a:pt x="202946" y="38100"/>
                  </a:lnTo>
                  <a:lnTo>
                    <a:pt x="202946" y="19050"/>
                  </a:lnTo>
                  <a:lnTo>
                    <a:pt x="202946" y="38100"/>
                  </a:lnTo>
                  <a:cubicBezTo>
                    <a:pt x="111760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BDB8D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85082" y="6760216"/>
            <a:ext cx="114300" cy="2501055"/>
            <a:chOff x="0" y="0"/>
            <a:chExt cx="152400" cy="33347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2400" cy="3334766"/>
            </a:xfrm>
            <a:custGeom>
              <a:avLst/>
              <a:gdLst/>
              <a:ahLst/>
              <a:cxnLst/>
              <a:rect l="l" t="t" r="r" b="b"/>
              <a:pathLst>
                <a:path w="152400" h="333476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258566"/>
                  </a:lnTo>
                  <a:cubicBezTo>
                    <a:pt x="152400" y="3300603"/>
                    <a:pt x="118237" y="3334766"/>
                    <a:pt x="76200" y="3334766"/>
                  </a:cubicBezTo>
                  <a:cubicBezTo>
                    <a:pt x="34163" y="3334766"/>
                    <a:pt x="0" y="3300603"/>
                    <a:pt x="0" y="3258566"/>
                  </a:cubicBezTo>
                  <a:close/>
                </a:path>
              </a:pathLst>
            </a:custGeom>
            <a:solidFill>
              <a:srgbClr val="5E4C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88999" y="7011743"/>
            <a:ext cx="1910507" cy="45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6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Verification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8999" y="7614047"/>
            <a:ext cx="4015378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Real-time Fibonacci sequence visualization via FPGA peripherals.</a:t>
            </a:r>
          </a:p>
        </p:txBody>
      </p:sp>
      <p:sp>
        <p:nvSpPr>
          <p:cNvPr id="29" name="Freeform 29" descr="preencoded.png"/>
          <p:cNvSpPr/>
          <p:nvPr/>
        </p:nvSpPr>
        <p:spPr>
          <a:xfrm>
            <a:off x="11181607" y="2232870"/>
            <a:ext cx="6202261" cy="6202261"/>
          </a:xfrm>
          <a:custGeom>
            <a:avLst/>
            <a:gdLst/>
            <a:ahLst/>
            <a:cxnLst/>
            <a:rect l="l" t="t" r="r" b="b"/>
            <a:pathLst>
              <a:path w="6202261" h="6202261">
                <a:moveTo>
                  <a:pt x="0" y="0"/>
                </a:moveTo>
                <a:lnTo>
                  <a:pt x="6202261" y="0"/>
                </a:lnTo>
                <a:lnTo>
                  <a:pt x="6202261" y="6202260"/>
                </a:lnTo>
                <a:lnTo>
                  <a:pt x="0" y="620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47451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0761" y="595608"/>
            <a:ext cx="9339853" cy="79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The 5-Stage Pipeline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0761" y="1773736"/>
            <a:ext cx="16626478" cy="424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22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Pipelining increases instruction throughput by overlapping the execution of multiple instructions.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830761" y="2515791"/>
            <a:ext cx="1186758" cy="1424140"/>
          </a:xfrm>
          <a:custGeom>
            <a:avLst/>
            <a:gdLst/>
            <a:ahLst/>
            <a:cxnLst/>
            <a:rect l="l" t="t" r="r" b="b"/>
            <a:pathLst>
              <a:path w="1186758" h="1424140">
                <a:moveTo>
                  <a:pt x="0" y="0"/>
                </a:moveTo>
                <a:lnTo>
                  <a:pt x="1186758" y="0"/>
                </a:lnTo>
                <a:lnTo>
                  <a:pt x="1186758" y="1424140"/>
                </a:lnTo>
                <a:lnTo>
                  <a:pt x="0" y="142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2254748" y="2724445"/>
            <a:ext cx="1772989" cy="371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sz="2512" b="1" dirty="0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Fetch (IF)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4748" y="3151880"/>
            <a:ext cx="15202491" cy="45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3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Retrieves machine code from Instruction Memory.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830761" y="3939931"/>
            <a:ext cx="1186758" cy="1424140"/>
          </a:xfrm>
          <a:custGeom>
            <a:avLst/>
            <a:gdLst/>
            <a:ahLst/>
            <a:cxnLst/>
            <a:rect l="l" t="t" r="r" b="b"/>
            <a:pathLst>
              <a:path w="1186758" h="1424140">
                <a:moveTo>
                  <a:pt x="0" y="0"/>
                </a:moveTo>
                <a:lnTo>
                  <a:pt x="1186758" y="0"/>
                </a:lnTo>
                <a:lnTo>
                  <a:pt x="1186758" y="1424139"/>
                </a:lnTo>
                <a:lnTo>
                  <a:pt x="0" y="1424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TextBox 11"/>
          <p:cNvSpPr txBox="1"/>
          <p:nvPr/>
        </p:nvSpPr>
        <p:spPr>
          <a:xfrm>
            <a:off x="2254748" y="4148585"/>
            <a:ext cx="2088652" cy="371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sz="2512" b="1" dirty="0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Decode (ID)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54748" y="4576020"/>
            <a:ext cx="15202491" cy="45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3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Control Unit decodes OpCodes; Register File read access.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830761" y="5364061"/>
            <a:ext cx="1186758" cy="1424140"/>
          </a:xfrm>
          <a:custGeom>
            <a:avLst/>
            <a:gdLst/>
            <a:ahLst/>
            <a:cxnLst/>
            <a:rect l="l" t="t" r="r" b="b"/>
            <a:pathLst>
              <a:path w="1186758" h="1424140">
                <a:moveTo>
                  <a:pt x="0" y="0"/>
                </a:moveTo>
                <a:lnTo>
                  <a:pt x="1186758" y="0"/>
                </a:lnTo>
                <a:lnTo>
                  <a:pt x="1186758" y="1424140"/>
                </a:lnTo>
                <a:lnTo>
                  <a:pt x="0" y="1424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4" name="TextBox 14"/>
          <p:cNvSpPr txBox="1"/>
          <p:nvPr/>
        </p:nvSpPr>
        <p:spPr>
          <a:xfrm>
            <a:off x="2254748" y="5572715"/>
            <a:ext cx="2269182" cy="371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sz="2512" b="1" dirty="0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Execute (EX)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54748" y="6000159"/>
            <a:ext cx="15202491" cy="45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3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ALU computes results and branch targets.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830761" y="6788201"/>
            <a:ext cx="1186758" cy="1424140"/>
          </a:xfrm>
          <a:custGeom>
            <a:avLst/>
            <a:gdLst/>
            <a:ahLst/>
            <a:cxnLst/>
            <a:rect l="l" t="t" r="r" b="b"/>
            <a:pathLst>
              <a:path w="1186758" h="1424140">
                <a:moveTo>
                  <a:pt x="0" y="0"/>
                </a:moveTo>
                <a:lnTo>
                  <a:pt x="1186758" y="0"/>
                </a:lnTo>
                <a:lnTo>
                  <a:pt x="1186758" y="1424140"/>
                </a:lnTo>
                <a:lnTo>
                  <a:pt x="0" y="14241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7" name="TextBox 17"/>
          <p:cNvSpPr txBox="1"/>
          <p:nvPr/>
        </p:nvSpPr>
        <p:spPr>
          <a:xfrm>
            <a:off x="2254748" y="6996855"/>
            <a:ext cx="2269182" cy="4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sz="25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Memory (MEM)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54748" y="7424290"/>
            <a:ext cx="15202491" cy="45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3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 RAM access for Load and Store operations.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830761" y="8212341"/>
            <a:ext cx="1186758" cy="1424140"/>
          </a:xfrm>
          <a:custGeom>
            <a:avLst/>
            <a:gdLst/>
            <a:ahLst/>
            <a:cxnLst/>
            <a:rect l="l" t="t" r="r" b="b"/>
            <a:pathLst>
              <a:path w="1186758" h="1424140">
                <a:moveTo>
                  <a:pt x="0" y="0"/>
                </a:moveTo>
                <a:lnTo>
                  <a:pt x="1186758" y="0"/>
                </a:lnTo>
                <a:lnTo>
                  <a:pt x="1186758" y="1424140"/>
                </a:lnTo>
                <a:lnTo>
                  <a:pt x="0" y="1424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0" name="TextBox 20"/>
          <p:cNvSpPr txBox="1"/>
          <p:nvPr/>
        </p:nvSpPr>
        <p:spPr>
          <a:xfrm>
            <a:off x="2254748" y="8420995"/>
            <a:ext cx="2357884" cy="4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sz="25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Writeback (WB)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54748" y="8848430"/>
            <a:ext cx="15202491" cy="45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3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Updates the Register File with the final result.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52157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95928" y="587273"/>
            <a:ext cx="9130608" cy="74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Core Logic: The Control Unit &amp; ALU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95928" y="1932984"/>
            <a:ext cx="8070647" cy="2276475"/>
            <a:chOff x="0" y="0"/>
            <a:chExt cx="10760862" cy="30353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60838" cy="3035270"/>
            </a:xfrm>
            <a:custGeom>
              <a:avLst/>
              <a:gdLst/>
              <a:ahLst/>
              <a:cxnLst/>
              <a:rect l="l" t="t" r="r" b="b"/>
              <a:pathLst>
                <a:path w="10760838" h="3035270">
                  <a:moveTo>
                    <a:pt x="0" y="151605"/>
                  </a:moveTo>
                  <a:cubicBezTo>
                    <a:pt x="0" y="67867"/>
                    <a:pt x="57023" y="0"/>
                    <a:pt x="127381" y="0"/>
                  </a:cubicBezTo>
                  <a:lnTo>
                    <a:pt x="10633456" y="0"/>
                  </a:lnTo>
                  <a:cubicBezTo>
                    <a:pt x="10703814" y="0"/>
                    <a:pt x="10760838" y="67867"/>
                    <a:pt x="10760838" y="151605"/>
                  </a:cubicBezTo>
                  <a:lnTo>
                    <a:pt x="10760838" y="2883665"/>
                  </a:lnTo>
                  <a:cubicBezTo>
                    <a:pt x="10760838" y="2967403"/>
                    <a:pt x="10703814" y="3035270"/>
                    <a:pt x="10633456" y="3035270"/>
                  </a:cubicBezTo>
                  <a:lnTo>
                    <a:pt x="127381" y="3035270"/>
                  </a:lnTo>
                  <a:cubicBezTo>
                    <a:pt x="57023" y="3035270"/>
                    <a:pt x="0" y="2967403"/>
                    <a:pt x="0" y="2883665"/>
                  </a:cubicBezTo>
                  <a:close/>
                </a:path>
              </a:pathLst>
            </a:custGeom>
            <a:solidFill>
              <a:srgbClr val="C3BC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3347" y="2188664"/>
            <a:ext cx="2573089" cy="41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5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Control Unit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347" y="2695127"/>
            <a:ext cx="7033174" cy="141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3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Acting as the "Brain," it interprets the 7-bit OpCode to generate signals for ALU selection, Register Write Enable, and Branch control.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95928" y="4465291"/>
            <a:ext cx="8044231" cy="5521966"/>
          </a:xfrm>
          <a:custGeom>
            <a:avLst/>
            <a:gdLst/>
            <a:ahLst/>
            <a:cxnLst/>
            <a:rect l="l" t="t" r="r" b="b"/>
            <a:pathLst>
              <a:path w="8044231" h="5521966">
                <a:moveTo>
                  <a:pt x="0" y="0"/>
                </a:moveTo>
                <a:lnTo>
                  <a:pt x="8044231" y="0"/>
                </a:lnTo>
                <a:lnTo>
                  <a:pt x="8044231" y="5521967"/>
                </a:lnTo>
                <a:lnTo>
                  <a:pt x="0" y="5521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13" t="-3373" r="-1813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1" name="Group 11"/>
          <p:cNvGrpSpPr/>
          <p:nvPr/>
        </p:nvGrpSpPr>
        <p:grpSpPr>
          <a:xfrm>
            <a:off x="9430941" y="1932984"/>
            <a:ext cx="8070647" cy="2276475"/>
            <a:chOff x="0" y="0"/>
            <a:chExt cx="10760862" cy="30353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60838" cy="3035300"/>
            </a:xfrm>
            <a:custGeom>
              <a:avLst/>
              <a:gdLst/>
              <a:ahLst/>
              <a:cxnLst/>
              <a:rect l="l" t="t" r="r" b="b"/>
              <a:pathLst>
                <a:path w="10760838" h="3035300">
                  <a:moveTo>
                    <a:pt x="0" y="127381"/>
                  </a:moveTo>
                  <a:cubicBezTo>
                    <a:pt x="0" y="57023"/>
                    <a:pt x="57023" y="0"/>
                    <a:pt x="127381" y="0"/>
                  </a:cubicBezTo>
                  <a:lnTo>
                    <a:pt x="10633456" y="0"/>
                  </a:lnTo>
                  <a:cubicBezTo>
                    <a:pt x="10703814" y="0"/>
                    <a:pt x="10760838" y="57023"/>
                    <a:pt x="10760838" y="127381"/>
                  </a:cubicBezTo>
                  <a:lnTo>
                    <a:pt x="10760838" y="2907919"/>
                  </a:lnTo>
                  <a:cubicBezTo>
                    <a:pt x="10760838" y="2978277"/>
                    <a:pt x="10703814" y="3035300"/>
                    <a:pt x="10633456" y="3035300"/>
                  </a:cubicBezTo>
                  <a:lnTo>
                    <a:pt x="127381" y="3035300"/>
                  </a:lnTo>
                  <a:cubicBezTo>
                    <a:pt x="57023" y="3035300"/>
                    <a:pt x="0" y="2978277"/>
                    <a:pt x="0" y="2907919"/>
                  </a:cubicBezTo>
                  <a:close/>
                </a:path>
              </a:pathLst>
            </a:custGeom>
            <a:solidFill>
              <a:srgbClr val="C3BC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665828" y="2188664"/>
            <a:ext cx="4050172" cy="392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587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ALU &amp; Barrel Shifter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65828" y="2695127"/>
            <a:ext cx="7740509" cy="136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"Calculator" handles arithmetic (ADD, SUB) and logical (XOR, OR, AND) ops. We implemented a dedicated Barrel Shifter for high-performance SLL and SRA operations.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9430941" y="4465291"/>
            <a:ext cx="8070647" cy="5521966"/>
          </a:xfrm>
          <a:custGeom>
            <a:avLst/>
            <a:gdLst/>
            <a:ahLst/>
            <a:cxnLst/>
            <a:rect l="l" t="t" r="r" b="b"/>
            <a:pathLst>
              <a:path w="8070647" h="5521966">
                <a:moveTo>
                  <a:pt x="0" y="0"/>
                </a:moveTo>
                <a:lnTo>
                  <a:pt x="8070646" y="0"/>
                </a:lnTo>
                <a:lnTo>
                  <a:pt x="8070646" y="5521967"/>
                </a:lnTo>
                <a:lnTo>
                  <a:pt x="0" y="5521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" b="-41"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66667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52615" y="465087"/>
            <a:ext cx="6026201" cy="63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Mitigating Pipeline Hazards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2615" y="1354188"/>
            <a:ext cx="16982780" cy="49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253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Maintaining data integrity when instructions depend on previous, uncompleted results.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34475" y="1976438"/>
            <a:ext cx="19050" cy="3752555"/>
            <a:chOff x="0" y="0"/>
            <a:chExt cx="25400" cy="50034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400" cy="5003419"/>
            </a:xfrm>
            <a:custGeom>
              <a:avLst/>
              <a:gdLst/>
              <a:ahLst/>
              <a:cxnLst/>
              <a:rect l="l" t="t" r="r" b="b"/>
              <a:pathLst>
                <a:path w="25400" h="500341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4990719"/>
                  </a:lnTo>
                  <a:cubicBezTo>
                    <a:pt x="25400" y="4997704"/>
                    <a:pt x="19685" y="5003419"/>
                    <a:pt x="12700" y="5003419"/>
                  </a:cubicBezTo>
                  <a:cubicBezTo>
                    <a:pt x="5715" y="5003419"/>
                    <a:pt x="0" y="4997704"/>
                    <a:pt x="0" y="4990719"/>
                  </a:cubicBezTo>
                  <a:close/>
                </a:path>
              </a:pathLst>
            </a:custGeom>
            <a:solidFill>
              <a:srgbClr val="BDB8D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8802" y="1971675"/>
            <a:ext cx="8500910" cy="2406143"/>
            <a:chOff x="0" y="0"/>
            <a:chExt cx="11334547" cy="3208190"/>
          </a:xfrm>
        </p:grpSpPr>
        <p:sp>
          <p:nvSpPr>
            <p:cNvPr id="10" name="Freeform 10"/>
            <p:cNvSpPr/>
            <p:nvPr/>
          </p:nvSpPr>
          <p:spPr>
            <a:xfrm>
              <a:off x="6350" y="8991"/>
              <a:ext cx="11321796" cy="3190100"/>
            </a:xfrm>
            <a:custGeom>
              <a:avLst/>
              <a:gdLst/>
              <a:ahLst/>
              <a:cxnLst/>
              <a:rect l="l" t="t" r="r" b="b"/>
              <a:pathLst>
                <a:path w="11321796" h="3190100">
                  <a:moveTo>
                    <a:pt x="0" y="147817"/>
                  </a:moveTo>
                  <a:cubicBezTo>
                    <a:pt x="0" y="66176"/>
                    <a:pt x="46990" y="0"/>
                    <a:pt x="104902" y="0"/>
                  </a:cubicBezTo>
                  <a:lnTo>
                    <a:pt x="11216894" y="0"/>
                  </a:lnTo>
                  <a:cubicBezTo>
                    <a:pt x="11274806" y="0"/>
                    <a:pt x="11321796" y="66176"/>
                    <a:pt x="11321796" y="147817"/>
                  </a:cubicBezTo>
                  <a:lnTo>
                    <a:pt x="11321796" y="3042284"/>
                  </a:lnTo>
                  <a:cubicBezTo>
                    <a:pt x="11321796" y="3123924"/>
                    <a:pt x="11274806" y="3190100"/>
                    <a:pt x="11216894" y="3190100"/>
                  </a:cubicBezTo>
                  <a:lnTo>
                    <a:pt x="104902" y="3190100"/>
                  </a:lnTo>
                  <a:cubicBezTo>
                    <a:pt x="46990" y="3190100"/>
                    <a:pt x="0" y="3123924"/>
                    <a:pt x="0" y="3042284"/>
                  </a:cubicBezTo>
                  <a:close/>
                </a:path>
              </a:pathLst>
            </a:custGeom>
            <a:solidFill>
              <a:srgbClr val="E9E6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1334496" cy="3208082"/>
            </a:xfrm>
            <a:custGeom>
              <a:avLst/>
              <a:gdLst/>
              <a:ahLst/>
              <a:cxnLst/>
              <a:rect l="l" t="t" r="r" b="b"/>
              <a:pathLst>
                <a:path w="11334496" h="3208082">
                  <a:moveTo>
                    <a:pt x="0" y="156808"/>
                  </a:moveTo>
                  <a:cubicBezTo>
                    <a:pt x="0" y="70132"/>
                    <a:pt x="49784" y="0"/>
                    <a:pt x="111252" y="0"/>
                  </a:cubicBezTo>
                  <a:lnTo>
                    <a:pt x="11223244" y="0"/>
                  </a:lnTo>
                  <a:lnTo>
                    <a:pt x="11223244" y="8991"/>
                  </a:lnTo>
                  <a:lnTo>
                    <a:pt x="11223244" y="0"/>
                  </a:lnTo>
                  <a:cubicBezTo>
                    <a:pt x="11284712" y="0"/>
                    <a:pt x="11334496" y="70132"/>
                    <a:pt x="11334496" y="156808"/>
                  </a:cubicBezTo>
                  <a:lnTo>
                    <a:pt x="11328146" y="156808"/>
                  </a:lnTo>
                  <a:lnTo>
                    <a:pt x="11334496" y="156808"/>
                  </a:lnTo>
                  <a:lnTo>
                    <a:pt x="11334496" y="3051275"/>
                  </a:lnTo>
                  <a:lnTo>
                    <a:pt x="11328146" y="3051275"/>
                  </a:lnTo>
                  <a:lnTo>
                    <a:pt x="11334496" y="3051275"/>
                  </a:lnTo>
                  <a:cubicBezTo>
                    <a:pt x="11334496" y="3137951"/>
                    <a:pt x="11284712" y="3208082"/>
                    <a:pt x="11223244" y="3208082"/>
                  </a:cubicBezTo>
                  <a:lnTo>
                    <a:pt x="11223244" y="3199091"/>
                  </a:lnTo>
                  <a:lnTo>
                    <a:pt x="11223244" y="3208082"/>
                  </a:lnTo>
                  <a:lnTo>
                    <a:pt x="111252" y="3208082"/>
                  </a:lnTo>
                  <a:lnTo>
                    <a:pt x="111252" y="3199091"/>
                  </a:lnTo>
                  <a:lnTo>
                    <a:pt x="111252" y="3208082"/>
                  </a:lnTo>
                  <a:cubicBezTo>
                    <a:pt x="49784" y="3208082"/>
                    <a:pt x="0" y="3137951"/>
                    <a:pt x="0" y="3051275"/>
                  </a:cubicBezTo>
                  <a:lnTo>
                    <a:pt x="0" y="156808"/>
                  </a:lnTo>
                  <a:lnTo>
                    <a:pt x="6350" y="156808"/>
                  </a:lnTo>
                  <a:lnTo>
                    <a:pt x="0" y="156808"/>
                  </a:lnTo>
                  <a:moveTo>
                    <a:pt x="12700" y="156808"/>
                  </a:moveTo>
                  <a:lnTo>
                    <a:pt x="12700" y="3051275"/>
                  </a:lnTo>
                  <a:lnTo>
                    <a:pt x="6350" y="3051275"/>
                  </a:lnTo>
                  <a:lnTo>
                    <a:pt x="12700" y="3051275"/>
                  </a:lnTo>
                  <a:cubicBezTo>
                    <a:pt x="12700" y="3127880"/>
                    <a:pt x="56769" y="3190100"/>
                    <a:pt x="111252" y="3190100"/>
                  </a:cubicBezTo>
                  <a:lnTo>
                    <a:pt x="11223244" y="3190100"/>
                  </a:lnTo>
                  <a:cubicBezTo>
                    <a:pt x="11277726" y="3190100"/>
                    <a:pt x="11321796" y="3127880"/>
                    <a:pt x="11321796" y="3051275"/>
                  </a:cubicBezTo>
                  <a:lnTo>
                    <a:pt x="11321796" y="156808"/>
                  </a:lnTo>
                  <a:cubicBezTo>
                    <a:pt x="11321796" y="80202"/>
                    <a:pt x="11277726" y="17983"/>
                    <a:pt x="11223244" y="17983"/>
                  </a:cubicBezTo>
                  <a:lnTo>
                    <a:pt x="111252" y="17983"/>
                  </a:lnTo>
                  <a:lnTo>
                    <a:pt x="111252" y="8991"/>
                  </a:lnTo>
                  <a:lnTo>
                    <a:pt x="111252" y="17983"/>
                  </a:lnTo>
                  <a:cubicBezTo>
                    <a:pt x="56769" y="17983"/>
                    <a:pt x="12700" y="80202"/>
                    <a:pt x="12700" y="156808"/>
                  </a:cubicBezTo>
                  <a:close/>
                </a:path>
              </a:pathLst>
            </a:custGeom>
            <a:solidFill>
              <a:srgbClr val="BDB8D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29570" y="2109635"/>
            <a:ext cx="2828030" cy="371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18"/>
              </a:lnSpc>
            </a:pPr>
            <a:r>
              <a:rPr lang="en-US" sz="2512" b="1" dirty="0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Forwarding Unit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9570" y="2480224"/>
            <a:ext cx="8108899" cy="176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237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Problem:</a:t>
            </a:r>
            <a:r>
              <a:rPr lang="en-US" sz="223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Read-After-Write (RAW) data conflicts.</a:t>
            </a:r>
          </a:p>
          <a:p>
            <a:pPr algn="l">
              <a:lnSpc>
                <a:spcPts val="3599"/>
              </a:lnSpc>
            </a:pPr>
            <a:r>
              <a:rPr lang="en-US" sz="2237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Solution:</a:t>
            </a:r>
            <a:r>
              <a:rPr lang="en-US" sz="223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Data is "forwarded" directly from the ALU or Memory stage back to the Execution stage, bypassing the Register File delay.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53525" y="4377818"/>
            <a:ext cx="8500910" cy="1997058"/>
            <a:chOff x="0" y="0"/>
            <a:chExt cx="11334547" cy="2662744"/>
          </a:xfrm>
        </p:grpSpPr>
        <p:sp>
          <p:nvSpPr>
            <p:cNvPr id="15" name="Freeform 15"/>
            <p:cNvSpPr/>
            <p:nvPr/>
          </p:nvSpPr>
          <p:spPr>
            <a:xfrm>
              <a:off x="6350" y="7463"/>
              <a:ext cx="11321796" cy="2647879"/>
            </a:xfrm>
            <a:custGeom>
              <a:avLst/>
              <a:gdLst/>
              <a:ahLst/>
              <a:cxnLst/>
              <a:rect l="l" t="t" r="r" b="b"/>
              <a:pathLst>
                <a:path w="11321796" h="2647879">
                  <a:moveTo>
                    <a:pt x="0" y="0"/>
                  </a:moveTo>
                  <a:lnTo>
                    <a:pt x="11321796" y="0"/>
                  </a:lnTo>
                  <a:lnTo>
                    <a:pt x="11321796" y="2647878"/>
                  </a:lnTo>
                  <a:lnTo>
                    <a:pt x="0" y="2647878"/>
                  </a:lnTo>
                  <a:close/>
                </a:path>
              </a:pathLst>
            </a:custGeom>
            <a:solidFill>
              <a:srgbClr val="E9E6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1334496" cy="2662795"/>
            </a:xfrm>
            <a:custGeom>
              <a:avLst/>
              <a:gdLst/>
              <a:ahLst/>
              <a:cxnLst/>
              <a:rect l="l" t="t" r="r" b="b"/>
              <a:pathLst>
                <a:path w="11334496" h="2662795">
                  <a:moveTo>
                    <a:pt x="6350" y="0"/>
                  </a:moveTo>
                  <a:lnTo>
                    <a:pt x="11328146" y="0"/>
                  </a:lnTo>
                  <a:cubicBezTo>
                    <a:pt x="11331702" y="0"/>
                    <a:pt x="11334496" y="3284"/>
                    <a:pt x="11334496" y="7463"/>
                  </a:cubicBezTo>
                  <a:lnTo>
                    <a:pt x="11334496" y="2655341"/>
                  </a:lnTo>
                  <a:cubicBezTo>
                    <a:pt x="11334496" y="2659520"/>
                    <a:pt x="11331702" y="2662795"/>
                    <a:pt x="11328146" y="2662795"/>
                  </a:cubicBezTo>
                  <a:lnTo>
                    <a:pt x="6350" y="2662795"/>
                  </a:lnTo>
                  <a:cubicBezTo>
                    <a:pt x="2794" y="2662795"/>
                    <a:pt x="0" y="2659520"/>
                    <a:pt x="0" y="2655341"/>
                  </a:cubicBezTo>
                  <a:lnTo>
                    <a:pt x="0" y="7463"/>
                  </a:lnTo>
                  <a:cubicBezTo>
                    <a:pt x="0" y="3284"/>
                    <a:pt x="2794" y="0"/>
                    <a:pt x="6350" y="0"/>
                  </a:cubicBezTo>
                  <a:moveTo>
                    <a:pt x="6350" y="14925"/>
                  </a:moveTo>
                  <a:lnTo>
                    <a:pt x="6350" y="7463"/>
                  </a:lnTo>
                  <a:lnTo>
                    <a:pt x="12700" y="7463"/>
                  </a:lnTo>
                  <a:lnTo>
                    <a:pt x="12700" y="2655341"/>
                  </a:lnTo>
                  <a:lnTo>
                    <a:pt x="6350" y="2655341"/>
                  </a:lnTo>
                  <a:lnTo>
                    <a:pt x="6350" y="2647878"/>
                  </a:lnTo>
                  <a:lnTo>
                    <a:pt x="11328146" y="2647878"/>
                  </a:lnTo>
                  <a:lnTo>
                    <a:pt x="11328146" y="2655341"/>
                  </a:lnTo>
                  <a:lnTo>
                    <a:pt x="11321796" y="2655341"/>
                  </a:lnTo>
                  <a:lnTo>
                    <a:pt x="11321796" y="7463"/>
                  </a:lnTo>
                  <a:lnTo>
                    <a:pt x="11328146" y="7463"/>
                  </a:lnTo>
                  <a:lnTo>
                    <a:pt x="11328146" y="14925"/>
                  </a:lnTo>
                  <a:lnTo>
                    <a:pt x="6350" y="14925"/>
                  </a:lnTo>
                  <a:close/>
                </a:path>
              </a:pathLst>
            </a:custGeom>
            <a:solidFill>
              <a:srgbClr val="BDB8D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344768" y="4550020"/>
            <a:ext cx="4066432" cy="371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512" b="1" dirty="0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Hazard Detection Unit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44768" y="4886367"/>
            <a:ext cx="8108899" cy="132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237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Problem:</a:t>
            </a:r>
            <a:r>
              <a:rPr lang="en-US" sz="223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Load-Use dependencies or Branch mispredictions.</a:t>
            </a:r>
          </a:p>
          <a:p>
            <a:pPr algn="l">
              <a:lnSpc>
                <a:spcPts val="3599"/>
              </a:lnSpc>
            </a:pPr>
            <a:r>
              <a:rPr lang="en-US" sz="2237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Solution:</a:t>
            </a:r>
            <a:r>
              <a:rPr lang="en-US" sz="223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The unit injects "Bubbles" (Stalls) or flushes the pipeline to ensure the CPU never executes invalid data.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652615" y="5938685"/>
            <a:ext cx="16982780" cy="4656087"/>
          </a:xfrm>
          <a:custGeom>
            <a:avLst/>
            <a:gdLst/>
            <a:ahLst/>
            <a:cxnLst/>
            <a:rect l="l" t="t" r="r" b="b"/>
            <a:pathLst>
              <a:path w="16982780" h="4656087">
                <a:moveTo>
                  <a:pt x="0" y="0"/>
                </a:moveTo>
                <a:lnTo>
                  <a:pt x="16982780" y="0"/>
                </a:lnTo>
                <a:lnTo>
                  <a:pt x="16982780" y="4656087"/>
                </a:lnTo>
                <a:lnTo>
                  <a:pt x="0" y="46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" b="-16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0" name="TextBox 20"/>
          <p:cNvSpPr txBox="1"/>
          <p:nvPr/>
        </p:nvSpPr>
        <p:spPr>
          <a:xfrm>
            <a:off x="2699690" y="7602122"/>
            <a:ext cx="2566406" cy="39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sz="2487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ALU Result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99690" y="8182823"/>
            <a:ext cx="2566406" cy="7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2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Output from execution stage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63427" y="7730785"/>
            <a:ext cx="2566406" cy="39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sz="2487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Forward Path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63427" y="8311486"/>
            <a:ext cx="2566406" cy="7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2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Bypass ALU result to input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92516" y="7602122"/>
            <a:ext cx="2566406" cy="39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sz="2487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ALU Input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92516" y="8182823"/>
            <a:ext cx="2566406" cy="7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2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Receive forwarded operand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88934" y="7730785"/>
            <a:ext cx="2566406" cy="39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sz="2487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Stall Control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88934" y="8311486"/>
            <a:ext cx="2566406" cy="7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2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Separate signal pauses pipeline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54902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12597" y="600370"/>
            <a:ext cx="9322003" cy="681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Hardware Integration: DE1-SoC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2597" y="1428302"/>
            <a:ext cx="6897886" cy="385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49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Adapting SystemVerilog for the Cyclone V FPGA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597" y="2281533"/>
            <a:ext cx="8048177" cy="130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2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To make the processing visible, we implemented a </a:t>
            </a:r>
            <a:r>
              <a:rPr lang="en-US" sz="22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Clock Divider</a:t>
            </a:r>
            <a:r>
              <a:rPr lang="en-US" sz="22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 The 50MHz onboard clock is slowed to ~1.5Hz, allowing the Fibonacci sequence to be tracked by eye.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24198" y="4048420"/>
            <a:ext cx="8048177" cy="2577103"/>
            <a:chOff x="0" y="0"/>
            <a:chExt cx="10730903" cy="3436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30992" cy="3436112"/>
            </a:xfrm>
            <a:custGeom>
              <a:avLst/>
              <a:gdLst/>
              <a:ahLst/>
              <a:cxnLst/>
              <a:rect l="l" t="t" r="r" b="b"/>
              <a:pathLst>
                <a:path w="10730992" h="3436112">
                  <a:moveTo>
                    <a:pt x="0" y="130048"/>
                  </a:moveTo>
                  <a:cubicBezTo>
                    <a:pt x="0" y="58166"/>
                    <a:pt x="58166" y="0"/>
                    <a:pt x="130048" y="0"/>
                  </a:cubicBezTo>
                  <a:lnTo>
                    <a:pt x="10600944" y="0"/>
                  </a:lnTo>
                  <a:cubicBezTo>
                    <a:pt x="10672699" y="0"/>
                    <a:pt x="10730992" y="58166"/>
                    <a:pt x="10730992" y="130048"/>
                  </a:cubicBezTo>
                  <a:lnTo>
                    <a:pt x="10730992" y="3306064"/>
                  </a:lnTo>
                  <a:cubicBezTo>
                    <a:pt x="10730992" y="3377819"/>
                    <a:pt x="10672825" y="3436112"/>
                    <a:pt x="10600944" y="3436112"/>
                  </a:cubicBezTo>
                  <a:lnTo>
                    <a:pt x="130048" y="3436112"/>
                  </a:lnTo>
                  <a:cubicBezTo>
                    <a:pt x="58166" y="3436112"/>
                    <a:pt x="0" y="3377946"/>
                    <a:pt x="0" y="3306064"/>
                  </a:cubicBezTo>
                  <a:close/>
                </a:path>
              </a:pathLst>
            </a:custGeom>
            <a:solidFill>
              <a:srgbClr val="EDEDE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2597" y="4048420"/>
            <a:ext cx="8071399" cy="2577103"/>
            <a:chOff x="0" y="0"/>
            <a:chExt cx="10761866" cy="34361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61852" cy="3436112"/>
            </a:xfrm>
            <a:custGeom>
              <a:avLst/>
              <a:gdLst/>
              <a:ahLst/>
              <a:cxnLst/>
              <a:rect l="l" t="t" r="r" b="b"/>
              <a:pathLst>
                <a:path w="10761852" h="3436112">
                  <a:moveTo>
                    <a:pt x="0" y="46482"/>
                  </a:moveTo>
                  <a:cubicBezTo>
                    <a:pt x="0" y="20828"/>
                    <a:pt x="20828" y="0"/>
                    <a:pt x="46482" y="0"/>
                  </a:cubicBezTo>
                  <a:lnTo>
                    <a:pt x="10715371" y="0"/>
                  </a:lnTo>
                  <a:cubicBezTo>
                    <a:pt x="10741025" y="0"/>
                    <a:pt x="10761852" y="20828"/>
                    <a:pt x="10761852" y="46482"/>
                  </a:cubicBezTo>
                  <a:lnTo>
                    <a:pt x="10761852" y="3389630"/>
                  </a:lnTo>
                  <a:cubicBezTo>
                    <a:pt x="10761852" y="3415284"/>
                    <a:pt x="10741025" y="3436112"/>
                    <a:pt x="10715371" y="3436112"/>
                  </a:cubicBezTo>
                  <a:lnTo>
                    <a:pt x="46482" y="3436112"/>
                  </a:lnTo>
                  <a:cubicBezTo>
                    <a:pt x="20828" y="3436112"/>
                    <a:pt x="0" y="3415284"/>
                    <a:pt x="0" y="3389630"/>
                  </a:cubicBezTo>
                  <a:close/>
                </a:path>
              </a:pathLst>
            </a:custGeom>
            <a:solidFill>
              <a:srgbClr val="EDEDE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44769" y="4089197"/>
            <a:ext cx="7607056" cy="265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212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// Clock Divider Snippet</a:t>
            </a:r>
          </a:p>
          <a:p>
            <a:pPr algn="l">
              <a:lnSpc>
                <a:spcPts val="3509"/>
              </a:lnSpc>
            </a:pPr>
            <a:r>
              <a:rPr lang="en-US" sz="2212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always_ff @(posedge CLOCK_50) begin</a:t>
            </a:r>
          </a:p>
          <a:p>
            <a:pPr algn="l">
              <a:lnSpc>
                <a:spcPts val="3509"/>
              </a:lnSpc>
            </a:pPr>
            <a:r>
              <a:rPr lang="en-US" sz="2212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    count &lt;= count + 1;</a:t>
            </a:r>
          </a:p>
          <a:p>
            <a:pPr algn="l">
              <a:lnSpc>
                <a:spcPts val="3509"/>
              </a:lnSpc>
            </a:pPr>
            <a:r>
              <a:rPr lang="en-US" sz="2212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</a:p>
          <a:p>
            <a:pPr algn="l">
              <a:lnSpc>
                <a:spcPts val="3509"/>
              </a:lnSpc>
            </a:pPr>
            <a:r>
              <a:rPr lang="en-US" sz="2212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assign slow_clk = count[24];</a:t>
            </a:r>
          </a:p>
          <a:p>
            <a:pPr algn="l">
              <a:lnSpc>
                <a:spcPts val="3509"/>
              </a:lnSpc>
            </a:pPr>
            <a:endParaRPr lang="en-US" sz="2212">
              <a:solidFill>
                <a:srgbClr val="2A27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36741" y="2272008"/>
            <a:ext cx="8048177" cy="44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8"/>
              </a:lnSpc>
            </a:pPr>
            <a:r>
              <a:rPr lang="en-US" sz="23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I/O Mapping: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36741" y="2861967"/>
            <a:ext cx="8048177" cy="42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672" lvl="1" indent="-166836" algn="l">
              <a:lnSpc>
                <a:spcPts val="3509"/>
              </a:lnSpc>
              <a:buFont typeface="Arial"/>
              <a:buChar char="•"/>
            </a:pPr>
            <a:r>
              <a:rPr lang="en-US" sz="22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KEY[0]:</a:t>
            </a:r>
            <a:r>
              <a:rPr lang="en-US" sz="22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System Reset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36741" y="3314700"/>
            <a:ext cx="8048177" cy="42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672" lvl="1" indent="-166836" algn="l">
              <a:lnSpc>
                <a:spcPts val="3509"/>
              </a:lnSpc>
              <a:buFont typeface="Arial"/>
              <a:buChar char="•"/>
            </a:pPr>
            <a:r>
              <a:rPr lang="en-US" sz="22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LEDR:</a:t>
            </a:r>
            <a:r>
              <a:rPr lang="en-US" sz="22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10-bit Binary Result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6741" y="3767433"/>
            <a:ext cx="8048177" cy="42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672" lvl="1" indent="-166836" algn="l">
              <a:lnSpc>
                <a:spcPts val="3509"/>
              </a:lnSpc>
              <a:buFont typeface="Arial"/>
              <a:buChar char="•"/>
            </a:pPr>
            <a:r>
              <a:rPr lang="en-US" sz="22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HEX0-1:</a:t>
            </a:r>
            <a:r>
              <a:rPr lang="en-US" sz="221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7-Segment Hex Result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9436741" y="4495352"/>
            <a:ext cx="8048177" cy="5506641"/>
          </a:xfrm>
          <a:custGeom>
            <a:avLst/>
            <a:gdLst/>
            <a:ahLst/>
            <a:cxnLst/>
            <a:rect l="l" t="t" r="r" b="b"/>
            <a:pathLst>
              <a:path w="8048177" h="5506641">
                <a:moveTo>
                  <a:pt x="0" y="0"/>
                </a:moveTo>
                <a:lnTo>
                  <a:pt x="8048178" y="0"/>
                </a:lnTo>
                <a:lnTo>
                  <a:pt x="8048178" y="5506641"/>
                </a:lnTo>
                <a:lnTo>
                  <a:pt x="0" y="5506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r="-13"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61961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796080"/>
            <a:ext cx="13257162" cy="82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Test Program: Fibonacci Sequence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2182416"/>
            <a:ext cx="16303523" cy="51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We used the Fibonacci algorithm to verify the mathematical and branching accuracy of the pipeline.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3233568"/>
            <a:ext cx="6106268" cy="695638"/>
          </a:xfrm>
          <a:custGeom>
            <a:avLst/>
            <a:gdLst/>
            <a:ahLst/>
            <a:cxnLst/>
            <a:rect l="l" t="t" r="r" b="b"/>
            <a:pathLst>
              <a:path w="6106268" h="695638">
                <a:moveTo>
                  <a:pt x="0" y="0"/>
                </a:moveTo>
                <a:lnTo>
                  <a:pt x="6106268" y="0"/>
                </a:lnTo>
                <a:lnTo>
                  <a:pt x="6106268" y="695637"/>
                </a:lnTo>
                <a:lnTo>
                  <a:pt x="0" y="695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39" r="-20539" b="-30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992238" y="4173741"/>
            <a:ext cx="6106268" cy="493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Assembly Implementation: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5060604"/>
            <a:ext cx="6106268" cy="4054078"/>
            <a:chOff x="0" y="0"/>
            <a:chExt cx="8141691" cy="54054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41716" cy="5405374"/>
            </a:xfrm>
            <a:custGeom>
              <a:avLst/>
              <a:gdLst/>
              <a:ahLst/>
              <a:cxnLst/>
              <a:rect l="l" t="t" r="r" b="b"/>
              <a:pathLst>
                <a:path w="8141716" h="540537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7982966" y="0"/>
                  </a:lnTo>
                  <a:cubicBezTo>
                    <a:pt x="8070597" y="0"/>
                    <a:pt x="8141716" y="71120"/>
                    <a:pt x="8141716" y="158750"/>
                  </a:cubicBezTo>
                  <a:lnTo>
                    <a:pt x="8141716" y="5246624"/>
                  </a:lnTo>
                  <a:cubicBezTo>
                    <a:pt x="8141716" y="5334254"/>
                    <a:pt x="8070597" y="5405374"/>
                    <a:pt x="7982966" y="5405374"/>
                  </a:cubicBezTo>
                  <a:lnTo>
                    <a:pt x="158750" y="5405374"/>
                  </a:lnTo>
                  <a:cubicBezTo>
                    <a:pt x="71120" y="5405374"/>
                    <a:pt x="0" y="5334254"/>
                    <a:pt x="0" y="5246624"/>
                  </a:cubicBezTo>
                  <a:close/>
                </a:path>
              </a:pathLst>
            </a:custGeom>
            <a:solidFill>
              <a:srgbClr val="EDEDE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8103" y="5060604"/>
            <a:ext cx="6134548" cy="4054078"/>
            <a:chOff x="0" y="0"/>
            <a:chExt cx="8179397" cy="54054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79308" cy="5405374"/>
            </a:xfrm>
            <a:custGeom>
              <a:avLst/>
              <a:gdLst/>
              <a:ahLst/>
              <a:cxnLst/>
              <a:rect l="l" t="t" r="r" b="b"/>
              <a:pathLst>
                <a:path w="8179308" h="540537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8122666" y="0"/>
                  </a:lnTo>
                  <a:cubicBezTo>
                    <a:pt x="8154035" y="0"/>
                    <a:pt x="8179308" y="25400"/>
                    <a:pt x="8179308" y="56642"/>
                  </a:cubicBezTo>
                  <a:lnTo>
                    <a:pt x="8179308" y="5348732"/>
                  </a:lnTo>
                  <a:cubicBezTo>
                    <a:pt x="8179308" y="5380101"/>
                    <a:pt x="8153908" y="5405374"/>
                    <a:pt x="8122666" y="5405374"/>
                  </a:cubicBezTo>
                  <a:lnTo>
                    <a:pt x="56642" y="5405374"/>
                  </a:lnTo>
                  <a:cubicBezTo>
                    <a:pt x="25273" y="5405374"/>
                    <a:pt x="0" y="5379974"/>
                    <a:pt x="0" y="5348732"/>
                  </a:cubicBezTo>
                  <a:close/>
                </a:path>
              </a:pathLst>
            </a:custGeom>
            <a:solidFill>
              <a:srgbClr val="EDEDE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61615" y="5130251"/>
            <a:ext cx="5567515" cy="389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addi x1, x0, 0 // Prev</a:t>
            </a:r>
          </a:p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addi x2, x0, 1 // Curr</a:t>
            </a:r>
          </a:p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loop:</a:t>
            </a:r>
          </a:p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  add x3, x1, x2 // Next</a:t>
            </a:r>
          </a:p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  add x1, x0, x2 // Shift</a:t>
            </a:r>
          </a:p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  add x2, x0, x3 // Shift</a:t>
            </a:r>
          </a:p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  jal x0, loop   // Repeat</a:t>
            </a:r>
          </a:p>
          <a:p>
            <a:pPr algn="l">
              <a:lnSpc>
                <a:spcPts val="3888"/>
              </a:lnSpc>
            </a:pPr>
            <a:endParaRPr lang="en-US" sz="2387">
              <a:solidFill>
                <a:srgbClr val="2A27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" name="Freeform 14" descr="preencoded.png"/>
          <p:cNvSpPr/>
          <p:nvPr/>
        </p:nvSpPr>
        <p:spPr>
          <a:xfrm>
            <a:off x="7799784" y="3397748"/>
            <a:ext cx="9505359" cy="4472283"/>
          </a:xfrm>
          <a:custGeom>
            <a:avLst/>
            <a:gdLst/>
            <a:ahLst/>
            <a:cxnLst/>
            <a:rect l="l" t="t" r="r" b="b"/>
            <a:pathLst>
              <a:path w="9505359" h="4472283">
                <a:moveTo>
                  <a:pt x="0" y="0"/>
                </a:moveTo>
                <a:lnTo>
                  <a:pt x="9505360" y="0"/>
                </a:lnTo>
                <a:lnTo>
                  <a:pt x="9505360" y="4472283"/>
                </a:lnTo>
                <a:lnTo>
                  <a:pt x="0" y="4472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6" b="-46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5" name="Group 15"/>
          <p:cNvGrpSpPr/>
          <p:nvPr/>
        </p:nvGrpSpPr>
        <p:grpSpPr>
          <a:xfrm>
            <a:off x="11514534" y="7870031"/>
            <a:ext cx="283521" cy="283521"/>
            <a:chOff x="0" y="0"/>
            <a:chExt cx="378028" cy="3780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10094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874256" y="7898606"/>
            <a:ext cx="582959" cy="25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Step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647714" y="7870031"/>
            <a:ext cx="283521" cy="283521"/>
            <a:chOff x="0" y="0"/>
            <a:chExt cx="378028" cy="3780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2E1BC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007426" y="7898606"/>
            <a:ext cx="1995335" cy="25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Fibonacci Value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47451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992238" y="766315"/>
            <a:ext cx="9445523" cy="182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Engineering Challenges &amp; 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2915841"/>
            <a:ext cx="4580934" cy="406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3464423"/>
            <a:ext cx="4580934" cy="38100"/>
            <a:chOff x="0" y="0"/>
            <a:chExt cx="6107913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7938" cy="50800"/>
            </a:xfrm>
            <a:custGeom>
              <a:avLst/>
              <a:gdLst/>
              <a:ahLst/>
              <a:cxnLst/>
              <a:rect l="l" t="t" r="r" b="b"/>
              <a:pathLst>
                <a:path w="6107938" h="50800">
                  <a:moveTo>
                    <a:pt x="0" y="0"/>
                  </a:moveTo>
                  <a:lnTo>
                    <a:pt x="6107938" y="0"/>
                  </a:lnTo>
                  <a:lnTo>
                    <a:pt x="6107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5E4C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2238" y="3644208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Latch Inference Fix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4190552"/>
            <a:ext cx="4580934" cy="240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Quartus warned of latches in the Control Unit. We resolved this by defining default values at the start of always_comb blocks to ensure full case coverage.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56684" y="2915841"/>
            <a:ext cx="467916" cy="410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56684" y="3464423"/>
            <a:ext cx="4581077" cy="38100"/>
            <a:chOff x="0" y="0"/>
            <a:chExt cx="6108103" cy="50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08065" cy="50800"/>
            </a:xfrm>
            <a:custGeom>
              <a:avLst/>
              <a:gdLst/>
              <a:ahLst/>
              <a:cxnLst/>
              <a:rect l="l" t="t" r="r" b="b"/>
              <a:pathLst>
                <a:path w="6108065" h="50800">
                  <a:moveTo>
                    <a:pt x="0" y="0"/>
                  </a:moveTo>
                  <a:lnTo>
                    <a:pt x="6108065" y="0"/>
                  </a:lnTo>
                  <a:lnTo>
                    <a:pt x="6108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5E4C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856684" y="3644208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Hierarchy Resolution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6684" y="4190552"/>
            <a:ext cx="4581077" cy="240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Fixed "Can't elaborate" errors by purging the Quartus DB folder and ensuring consistent module naming conventions across the project.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6964261"/>
            <a:ext cx="455562" cy="410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2238" y="7512844"/>
            <a:ext cx="9445523" cy="38100"/>
            <a:chOff x="0" y="0"/>
            <a:chExt cx="12594031" cy="5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4082" cy="50800"/>
            </a:xfrm>
            <a:custGeom>
              <a:avLst/>
              <a:gdLst/>
              <a:ahLst/>
              <a:cxnLst/>
              <a:rect l="l" t="t" r="r" b="b"/>
              <a:pathLst>
                <a:path w="12594082" h="50800">
                  <a:moveTo>
                    <a:pt x="0" y="0"/>
                  </a:moveTo>
                  <a:lnTo>
                    <a:pt x="12594082" y="0"/>
                  </a:lnTo>
                  <a:lnTo>
                    <a:pt x="1259408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5E4C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92238" y="7744380"/>
            <a:ext cx="6018162" cy="40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Pin Assignment Mapping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38" y="8238973"/>
            <a:ext cx="9445523" cy="9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Dark displays were fixed by manually assigning the Cyclone V Pin IDs (e.g., PIN_AF14) in the Pin Planner to match the DE1-SoC layout.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47451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1998021"/>
            <a:ext cx="7659891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Final Hardware 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3931739"/>
            <a:ext cx="3725761" cy="83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&lt;1%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7546" y="5088141"/>
            <a:ext cx="2794992" cy="45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8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Logic Utilization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738365"/>
            <a:ext cx="3725761" cy="9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Extremely efficient use of FPGA resources.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72358" y="3931739"/>
            <a:ext cx="3725761" cy="83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092" y="5088141"/>
            <a:ext cx="2414141" cy="45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8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Critical Errors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72358" y="5738365"/>
            <a:ext cx="3725761" cy="9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23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Clean compilation in Quartus Prime.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964566"/>
            <a:ext cx="7805890" cy="1432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Visual Demo:</a:t>
            </a:r>
            <a:r>
              <a:rPr lang="en-US" sz="23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Binary output on Red LEDs and Hexadecimal output on 7-Segment displays confirm sequential correctness.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545241" y="3294012"/>
            <a:ext cx="3743620" cy="3743620"/>
          </a:xfrm>
          <a:custGeom>
            <a:avLst/>
            <a:gdLst/>
            <a:ahLst/>
            <a:cxnLst/>
            <a:rect l="l" t="t" r="r" b="b"/>
            <a:pathLst>
              <a:path w="3743620" h="3743620">
                <a:moveTo>
                  <a:pt x="0" y="0"/>
                </a:moveTo>
                <a:lnTo>
                  <a:pt x="3743620" y="0"/>
                </a:lnTo>
                <a:lnTo>
                  <a:pt x="3743620" y="3743620"/>
                </a:lnTo>
                <a:lnTo>
                  <a:pt x="0" y="3743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4" name="Freeform 14" descr="preencoded.png"/>
          <p:cNvSpPr/>
          <p:nvPr/>
        </p:nvSpPr>
        <p:spPr>
          <a:xfrm>
            <a:off x="13515680" y="3294012"/>
            <a:ext cx="3743620" cy="3743620"/>
          </a:xfrm>
          <a:custGeom>
            <a:avLst/>
            <a:gdLst/>
            <a:ahLst/>
            <a:cxnLst/>
            <a:rect l="l" t="t" r="r" b="b"/>
            <a:pathLst>
              <a:path w="3743620" h="3743620">
                <a:moveTo>
                  <a:pt x="0" y="0"/>
                </a:moveTo>
                <a:lnTo>
                  <a:pt x="3743620" y="0"/>
                </a:lnTo>
                <a:lnTo>
                  <a:pt x="3743620" y="3743620"/>
                </a:lnTo>
                <a:lnTo>
                  <a:pt x="0" y="3743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738</Words>
  <Application>Microsoft Office PowerPoint</Application>
  <PresentationFormat>Custom</PresentationFormat>
  <Paragraphs>125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Arimo</vt:lpstr>
      <vt:lpstr>Arimo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5-Stage-Pipelined-RISC-V-Processor-on-DE1-SoC.pptx</dc:title>
  <cp:lastModifiedBy>Afnan Khan</cp:lastModifiedBy>
  <cp:revision>2</cp:revision>
  <dcterms:created xsi:type="dcterms:W3CDTF">2006-08-16T00:00:00Z</dcterms:created>
  <dcterms:modified xsi:type="dcterms:W3CDTF">2025-12-23T04:41:43Z</dcterms:modified>
  <dc:identifier>DAG8S-QEViI</dc:identifier>
</cp:coreProperties>
</file>